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8" r:id="rId5"/>
    <p:sldId id="503" r:id="rId6"/>
    <p:sldId id="499" r:id="rId7"/>
    <p:sldId id="469" r:id="rId8"/>
    <p:sldId id="501" r:id="rId9"/>
    <p:sldId id="504" r:id="rId10"/>
    <p:sldId id="448" r:id="rId11"/>
    <p:sldId id="449" r:id="rId12"/>
    <p:sldId id="450" r:id="rId13"/>
    <p:sldId id="452" r:id="rId14"/>
    <p:sldId id="451" r:id="rId15"/>
    <p:sldId id="45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90717495-18E1-462C-94BD-DE4D42F4BC3C}"/>
    <pc:docChg chg="custSel delSld modSld">
      <pc:chgData name="Stijn Weijermars" userId="2933e1d2-70ff-47b3-ad61-d61e32fda646" providerId="ADAL" clId="{90717495-18E1-462C-94BD-DE4D42F4BC3C}" dt="2023-12-18T12:01:37.737" v="85" actId="47"/>
      <pc:docMkLst>
        <pc:docMk/>
      </pc:docMkLst>
      <pc:sldChg chg="del">
        <pc:chgData name="Stijn Weijermars" userId="2933e1d2-70ff-47b3-ad61-d61e32fda646" providerId="ADAL" clId="{90717495-18E1-462C-94BD-DE4D42F4BC3C}" dt="2023-12-18T12:01:37.737" v="85" actId="47"/>
        <pc:sldMkLst>
          <pc:docMk/>
          <pc:sldMk cId="2511553166" sldId="257"/>
        </pc:sldMkLst>
      </pc:sldChg>
      <pc:sldChg chg="modSp mod">
        <pc:chgData name="Stijn Weijermars" userId="2933e1d2-70ff-47b3-ad61-d61e32fda646" providerId="ADAL" clId="{90717495-18E1-462C-94BD-DE4D42F4BC3C}" dt="2023-12-18T11:56:23.794" v="6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90717495-18E1-462C-94BD-DE4D42F4BC3C}" dt="2023-12-18T11:56:23.794" v="6" actId="20577"/>
          <ac:spMkLst>
            <pc:docMk/>
            <pc:sldMk cId="3878736986" sldId="268"/>
            <ac:spMk id="8" creationId="{BBD7C9EE-C66F-4B59-9527-5D3C27382E5E}"/>
          </ac:spMkLst>
        </pc:spChg>
      </pc:sldChg>
      <pc:sldChg chg="modSp mod">
        <pc:chgData name="Stijn Weijermars" userId="2933e1d2-70ff-47b3-ad61-d61e32fda646" providerId="ADAL" clId="{90717495-18E1-462C-94BD-DE4D42F4BC3C}" dt="2023-12-18T12:01:32.930" v="84" actId="20577"/>
        <pc:sldMkLst>
          <pc:docMk/>
          <pc:sldMk cId="642900542" sldId="453"/>
        </pc:sldMkLst>
        <pc:spChg chg="mod">
          <ac:chgData name="Stijn Weijermars" userId="2933e1d2-70ff-47b3-ad61-d61e32fda646" providerId="ADAL" clId="{90717495-18E1-462C-94BD-DE4D42F4BC3C}" dt="2023-12-18T12:01:32.930" v="84" actId="20577"/>
          <ac:spMkLst>
            <pc:docMk/>
            <pc:sldMk cId="642900542" sldId="453"/>
            <ac:spMk id="3" creationId="{0AFD019A-4B10-4DB7-A2F0-B220FDA232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20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18-12-2023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18-12-2023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18-12-2023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18-12-2023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18-12-2023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/>
                <a:t>Derde niveau</a:t>
              </a:r>
            </a:p>
            <a:p>
              <a:pPr marL="0" lvl="3"/>
              <a:r>
                <a:rPr lang="nl-NL" b="1" noProof="0"/>
                <a:t>Vierde niveau</a:t>
              </a:r>
            </a:p>
            <a:p>
              <a:pPr marL="0" lvl="4"/>
              <a:r>
                <a:rPr lang="nl-NL" noProof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/>
                <a:t>Achtste niveau - Subtitel</a:t>
              </a:r>
            </a:p>
            <a:p>
              <a:pPr marL="0" lvl="8"/>
              <a:r>
                <a:rPr lang="nl-NL" noProof="0"/>
                <a:t>Negende Niveau</a:t>
              </a:r>
            </a:p>
            <a:p>
              <a:endParaRPr lang="nl-NL" noProof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18-12-2023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/>
              <a:t>Water &amp; Energie Mijn Onderneming 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26" y="6325170"/>
            <a:ext cx="803274" cy="216000"/>
          </a:xfrm>
        </p:spPr>
        <p:txBody>
          <a:bodyPr/>
          <a:lstStyle/>
          <a:p>
            <a:r>
              <a:rPr lang="nl-NL" dirty="0"/>
              <a:t>18-12-2023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IBS Mijn Onderneming</a:t>
            </a:r>
          </a:p>
          <a:p>
            <a:r>
              <a:rPr lang="nl-NL" dirty="0"/>
              <a:t>Les 5  Water en energie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pPr marL="0" indent="0">
              <a:buNone/>
            </a:pPr>
            <a:r>
              <a:rPr lang="nl-NL" sz="5400" dirty="0"/>
              <a:t>Apparatuur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D0A1A-B8DE-4108-93F4-890795C2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Terugverdientijd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C21F5-348B-4A4F-8FF0-05E5AEE5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7" y="1196754"/>
            <a:ext cx="8646002" cy="191840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tijd die het duurt om de aanschafkosten van de vervangende apparatuur terug te verdienen met de besparing die met de vervanging wordt gerealiseerd!</a:t>
            </a:r>
          </a:p>
        </p:txBody>
      </p:sp>
    </p:spTree>
    <p:extLst>
      <p:ext uri="{BB962C8B-B14F-4D97-AF65-F5344CB8AC3E}">
        <p14:creationId xmlns:p14="http://schemas.microsoft.com/office/powerpoint/2010/main" val="279947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FE6DA-94BB-4696-8350-6C29DDEB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eerlijker vergelijken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170B43-2E84-4A06-AA23-21F86FBB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9543151" cy="4419599"/>
          </a:xfrm>
        </p:spPr>
        <p:txBody>
          <a:bodyPr/>
          <a:lstStyle/>
          <a:p>
            <a:r>
              <a:rPr lang="nl-NL" dirty="0"/>
              <a:t>Bereken de kosten van de apparatuur aan de hand van de levensduur van de betreffende apparatuur en reken de kosten per </a:t>
            </a:r>
            <a:r>
              <a:rPr lang="nl-NL" dirty="0" err="1"/>
              <a:t>gebruiksuur</a:t>
            </a:r>
            <a:r>
              <a:rPr lang="nl-NL" dirty="0"/>
              <a:t> uit.</a:t>
            </a:r>
          </a:p>
          <a:p>
            <a:r>
              <a:rPr lang="nl-NL" dirty="0"/>
              <a:t>Neem de kosten van de vervanging/installatie mee in je berekening.</a:t>
            </a:r>
          </a:p>
        </p:txBody>
      </p:sp>
    </p:spTree>
    <p:extLst>
      <p:ext uri="{BB962C8B-B14F-4D97-AF65-F5344CB8AC3E}">
        <p14:creationId xmlns:p14="http://schemas.microsoft.com/office/powerpoint/2010/main" val="20495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C3D1C-CF41-4232-B9B8-DBA67C80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Ook financieel eerlijk berekenen?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FD019A-4B10-4DB7-A2F0-B220FDA2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408" y="1243248"/>
            <a:ext cx="8846773" cy="4929411"/>
          </a:xfrm>
        </p:spPr>
        <p:txBody>
          <a:bodyPr/>
          <a:lstStyle/>
          <a:p>
            <a:r>
              <a:rPr lang="nl-NL" dirty="0"/>
              <a:t>Gebruik Netto Contante Waarde (zie wikiwijs) </a:t>
            </a:r>
          </a:p>
          <a:p>
            <a:r>
              <a:rPr lang="nl-NL" dirty="0"/>
              <a:t>In toets zal geen berekening worden gevraagd van de NCW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290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BDA4D-1C3E-87C9-AC67-731084AE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85" y="2792290"/>
            <a:ext cx="10108030" cy="1160403"/>
          </a:xfrm>
        </p:spPr>
        <p:txBody>
          <a:bodyPr/>
          <a:lstStyle/>
          <a:p>
            <a:r>
              <a:rPr lang="nl-NL" sz="3200" dirty="0"/>
              <a:t>Vorige les: Verwarming en koeling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BB52B8-175C-CE16-EEDD-3D674947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0AC4D5-7012-37A5-6573-3A851323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2547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40CB3-43FC-4E4E-9C43-AE284E26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Warmtepomp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98BBF27-B589-40FA-92FD-0AF130A8F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07" y="1181114"/>
            <a:ext cx="10022592" cy="41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8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2F2F3AD-F1D8-4730-BF6F-9C4EE099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48" y="440733"/>
            <a:ext cx="8461751" cy="55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2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F27325D-A317-4195-ABD6-8D5949E1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95" y="1610129"/>
            <a:ext cx="7553164" cy="32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2B179-EB45-A2D1-B06D-509142F0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463" y="2758267"/>
            <a:ext cx="5959265" cy="1160403"/>
          </a:xfrm>
        </p:spPr>
        <p:txBody>
          <a:bodyPr/>
          <a:lstStyle/>
          <a:p>
            <a:r>
              <a:rPr lang="nl-NL" dirty="0"/>
              <a:t>Apparatuur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A02356-6EA2-DFA4-7200-A10F4467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18-12-2023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DE8E23-D214-DEDA-40BF-D45072ED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323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FA9D7-FEC2-47D0-940D-6BD65199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Apparatuur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292CBE-0C48-40F9-9085-0160A0DBC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Verlichting en apparatuur verbruikt ~ bij gebruik ~ elektriciteit.</a:t>
            </a:r>
          </a:p>
          <a:p>
            <a:r>
              <a:rPr lang="nl-NL" dirty="0"/>
              <a:t>Verbruik en daarmee de kosten kunnen op twee manieren worden benaderd.</a:t>
            </a:r>
          </a:p>
          <a:p>
            <a:pPr lvl="1"/>
            <a:r>
              <a:rPr lang="nl-NL" dirty="0"/>
              <a:t>Meten van het daadwerkelijk verbruik in een ‘representatieve’ periode.</a:t>
            </a:r>
          </a:p>
          <a:p>
            <a:pPr lvl="2"/>
            <a:r>
              <a:rPr lang="nl-NL" dirty="0"/>
              <a:t>Betrouwbaar, arbeidsintensief, tijdintensief</a:t>
            </a:r>
          </a:p>
          <a:p>
            <a:pPr lvl="1"/>
            <a:r>
              <a:rPr lang="nl-NL" dirty="0"/>
              <a:t>Bereken verbruik aan de hand van gebruik &amp; vermogen</a:t>
            </a:r>
          </a:p>
          <a:p>
            <a:pPr lvl="2"/>
            <a:r>
              <a:rPr lang="nl-NL" dirty="0"/>
              <a:t>Verbruik bij benadering, Snelle methode, lastiger bij ‘apparatuur met bijvoorbeeld een thermostaat’</a:t>
            </a:r>
          </a:p>
        </p:txBody>
      </p:sp>
    </p:spTree>
    <p:extLst>
      <p:ext uri="{BB962C8B-B14F-4D97-AF65-F5344CB8AC3E}">
        <p14:creationId xmlns:p14="http://schemas.microsoft.com/office/powerpoint/2010/main" val="425343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76835-FD2E-419D-943D-19FEC5E1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verbruik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E65711-293E-473E-9669-2891252D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329" y="1196753"/>
            <a:ext cx="10017071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Vermogen * tijd (waarin apparatuur in gebruik is) = Verbruik</a:t>
            </a:r>
          </a:p>
          <a:p>
            <a:pPr marL="0" indent="0">
              <a:buNone/>
            </a:pPr>
            <a:r>
              <a:rPr lang="nl-NL" dirty="0"/>
              <a:t>Watt * h = Wh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902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5C26E-903C-4B15-8AFE-9361526C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besparing bij vervanging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4AC7C-3B51-4550-9FBE-D0D4D8E7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Verbruik oude apparatuur – Verbruik Nieuw apparatuur = Besparing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kWh </a:t>
            </a:r>
            <a:r>
              <a:rPr lang="nl-NL" sz="1600" dirty="0"/>
              <a:t>oud </a:t>
            </a:r>
            <a:r>
              <a:rPr lang="nl-NL" dirty="0"/>
              <a:t>– kWh </a:t>
            </a:r>
            <a:r>
              <a:rPr lang="nl-NL" sz="1600" dirty="0"/>
              <a:t>nieuw </a:t>
            </a:r>
            <a:r>
              <a:rPr lang="nl-NL" dirty="0"/>
              <a:t>= kWh </a:t>
            </a:r>
            <a:r>
              <a:rPr lang="nl-NL" sz="1600" dirty="0"/>
              <a:t>besparing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dirty="0"/>
              <a:t>* €/kWh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dirty="0"/>
              <a:t>€ </a:t>
            </a:r>
            <a:r>
              <a:rPr lang="nl-NL" sz="1600" dirty="0"/>
              <a:t>oud</a:t>
            </a:r>
            <a:r>
              <a:rPr lang="nl-NL" dirty="0"/>
              <a:t> – € </a:t>
            </a:r>
            <a:r>
              <a:rPr lang="nl-NL" sz="1600" dirty="0"/>
              <a:t>nieuw</a:t>
            </a:r>
            <a:r>
              <a:rPr lang="nl-NL" dirty="0"/>
              <a:t> = € </a:t>
            </a:r>
            <a:r>
              <a:rPr lang="nl-NL" sz="1600" dirty="0"/>
              <a:t>besparing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4552967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F30CE6B6-5363-429B-8C74-9BDC7F439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2c4f0c93-2979-4f27-aab2-70de95932352"/>
    <ds:schemaRef ds:uri="c6f82ce1-f6df-49a5-8b49-cf8409a27aa4"/>
    <ds:schemaRef ds:uri="http://schemas.microsoft.com/office/2006/metadata/properties"/>
    <ds:schemaRef ds:uri="http://schemas.microsoft.com/office/infopath/2007/PartnerControls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44</TotalTime>
  <Words>237</Words>
  <Application>Microsoft Office PowerPoint</Application>
  <PresentationFormat>Breedbeeld</PresentationFormat>
  <Paragraphs>41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Yuverta</vt:lpstr>
      <vt:lpstr>Apparatuur</vt:lpstr>
      <vt:lpstr>Vorige les: Verwarming en koeling</vt:lpstr>
      <vt:lpstr>Warmtepomp</vt:lpstr>
      <vt:lpstr>PowerPoint-presentatie</vt:lpstr>
      <vt:lpstr>PowerPoint-presentatie</vt:lpstr>
      <vt:lpstr>Apparatuur</vt:lpstr>
      <vt:lpstr>Apparatuur</vt:lpstr>
      <vt:lpstr>Berekenen verbruik</vt:lpstr>
      <vt:lpstr>Berekenen besparing bij vervanging </vt:lpstr>
      <vt:lpstr>Terugverdientijd berekenen</vt:lpstr>
      <vt:lpstr>Nog eerlijker vergelijken</vt:lpstr>
      <vt:lpstr>Ook financieel eerlijk berekenen?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4</cp:revision>
  <dcterms:created xsi:type="dcterms:W3CDTF">2021-03-01T11:59:21Z</dcterms:created>
  <dcterms:modified xsi:type="dcterms:W3CDTF">2023-12-18T12:01:42Z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